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7526C-C874-4387-9989-7BECA570CD7E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C103F-2F28-4E74-B80B-DA974CA5C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29282B-5694-41D3-9839-04774C60052A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B8915-6B0A-4221-B8A3-B04E34054C84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51E29-4AF1-4B29-ABCE-6015020D6870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6837A-5C9B-476E-86E4-8B1FCA40A593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5C9CF2F-5B97-47EE-900F-06E0F0ACC115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73C6-868F-4307-A931-B5C9F84D5F0C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CF25A-54AC-48A9-99C4-D34BDCDA0983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ADFED-8E64-4AFD-B1DE-49EA24F1A592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A8C4-3B2C-4A79-9CE0-26497C352C86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62E297-D03A-4D25-A64B-A9657B439D02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854DC3-D066-4939-9149-C9D9FBF88E07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65EB6BF-3345-4C1F-BE7A-FDB537F715DD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40D593A-CBB0-4E3F-97EB-85C4CEF91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C0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Примена једначина и неједначина</a:t>
            </a:r>
            <a:br>
              <a:rPr lang="sr-Cyrl-RS" dirty="0" smtClean="0">
                <a:solidFill>
                  <a:srgbClr val="C0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dirty="0" smtClean="0">
                <a:solidFill>
                  <a:srgbClr val="C0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- утврђивање -</a:t>
            </a:r>
            <a:endParaRPr lang="en-US" dirty="0">
              <a:solidFill>
                <a:srgbClr val="C0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2928934"/>
            <a:ext cx="3407454" cy="1285884"/>
          </a:xfrm>
          <a:ln>
            <a:solidFill>
              <a:srgbClr val="FFC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12.05.2020.</a:t>
            </a:r>
          </a:p>
          <a:p>
            <a:pPr algn="ctr"/>
            <a:r>
              <a:rPr lang="sr-Cyrl-RS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5. разред</a:t>
            </a:r>
            <a:endParaRPr lang="en-US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Division 3"/>
          <p:cNvSpPr/>
          <p:nvPr/>
        </p:nvSpPr>
        <p:spPr>
          <a:xfrm>
            <a:off x="2285984" y="5572140"/>
            <a:ext cx="1214446" cy="571504"/>
          </a:xfrm>
          <a:prstGeom prst="mathDivid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357158" y="4071942"/>
            <a:ext cx="714380" cy="1214446"/>
          </a:xfrm>
          <a:prstGeom prst="mathMultiply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6858016" y="3857628"/>
            <a:ext cx="1285884" cy="571504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Not Equal 6"/>
          <p:cNvSpPr/>
          <p:nvPr/>
        </p:nvSpPr>
        <p:spPr>
          <a:xfrm>
            <a:off x="428596" y="3143248"/>
            <a:ext cx="1571636" cy="714380"/>
          </a:xfrm>
          <a:prstGeom prst="mathNot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Minus 7"/>
          <p:cNvSpPr/>
          <p:nvPr/>
        </p:nvSpPr>
        <p:spPr>
          <a:xfrm>
            <a:off x="6143636" y="5572140"/>
            <a:ext cx="1500198" cy="857256"/>
          </a:xfrm>
          <a:prstGeom prst="mathMin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elp 8">
            <a:hlinkClick r:id="" action="ppaction://noaction" highlightClick="1"/>
          </p:cNvPr>
          <p:cNvSpPr/>
          <p:nvPr/>
        </p:nvSpPr>
        <p:spPr>
          <a:xfrm>
            <a:off x="4357686" y="4929198"/>
            <a:ext cx="1071570" cy="857256"/>
          </a:xfrm>
          <a:prstGeom prst="actionButtonHelp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4294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      Драги петаци,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На данашњем часу утврдићемо градиво</a:t>
            </a:r>
          </a:p>
          <a:p>
            <a:pPr>
              <a:buNone/>
            </a:pPr>
            <a:r>
              <a:rPr lang="sr-Cyrl-RS" dirty="0" smtClean="0"/>
              <a:t> које смо радили у претходном периоду.</a:t>
            </a:r>
          </a:p>
          <a:p>
            <a:pPr>
              <a:buNone/>
            </a:pPr>
            <a:r>
              <a:rPr lang="sr-Cyrl-RS" dirty="0" smtClean="0"/>
              <a:t>       Пред вама су задаци за вежбање, кроз </a:t>
            </a:r>
          </a:p>
          <a:p>
            <a:pPr>
              <a:buNone/>
            </a:pPr>
            <a:r>
              <a:rPr lang="sr-Cyrl-RS" dirty="0" smtClean="0"/>
              <a:t>које ћете поновити </a:t>
            </a:r>
            <a:r>
              <a:rPr lang="sr-Cyrl-RS" i="1" u="sng" dirty="0" smtClean="0">
                <a:solidFill>
                  <a:srgbClr val="002060"/>
                </a:solidFill>
              </a:rPr>
              <a:t>решавање једначина и </a:t>
            </a:r>
          </a:p>
          <a:p>
            <a:pPr>
              <a:buNone/>
            </a:pPr>
            <a:r>
              <a:rPr lang="sr-Cyrl-RS" i="1" u="sng" dirty="0" smtClean="0">
                <a:solidFill>
                  <a:srgbClr val="002060"/>
                </a:solidFill>
              </a:rPr>
              <a:t>неједначина као и њихову примену.</a:t>
            </a:r>
          </a:p>
          <a:p>
            <a:pPr>
              <a:buNone/>
            </a:pPr>
            <a:r>
              <a:rPr lang="sr-Cyrl-RS" dirty="0" smtClean="0"/>
              <a:t>       Решења ових задатака налазе се на </a:t>
            </a:r>
          </a:p>
          <a:p>
            <a:pPr>
              <a:buNone/>
            </a:pPr>
            <a:r>
              <a:rPr lang="sr-Cyrl-RS" dirty="0" smtClean="0"/>
              <a:t>последњем слајду. Радтите полако, без</a:t>
            </a:r>
          </a:p>
          <a:p>
            <a:pPr>
              <a:buNone/>
            </a:pPr>
            <a:r>
              <a:rPr lang="sr-Cyrl-RS" dirty="0" smtClean="0"/>
              <a:t>журбе јер ове задатке не треба да шаљете</a:t>
            </a:r>
          </a:p>
          <a:p>
            <a:pPr>
              <a:buNone/>
            </a:pPr>
            <a:r>
              <a:rPr lang="sr-Cyrl-RS" smtClean="0"/>
              <a:t>као </a:t>
            </a:r>
            <a:r>
              <a:rPr lang="sr-Cyrl-RS" smtClean="0"/>
              <a:t>одговор. 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500034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500034" y="2428868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00034" y="1428736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00034" y="3929066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43438" y="5857892"/>
            <a:ext cx="2428892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643570" y="6072206"/>
            <a:ext cx="2428892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357950" y="6286520"/>
            <a:ext cx="2428892" cy="28575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593A-CBB0-4E3F-97EB-85C4CEF91D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071538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               </a:t>
            </a:r>
            <a:r>
              <a:rPr lang="sr-Cyrl-RS" i="1" u="sng" dirty="0" smtClean="0">
                <a:solidFill>
                  <a:srgbClr val="002060"/>
                </a:solidFill>
              </a:rPr>
              <a:t>≈ Задаци за вежбање ≈</a:t>
            </a:r>
          </a:p>
          <a:p>
            <a:pPr>
              <a:buNone/>
            </a:pPr>
            <a:endParaRPr lang="sr-Cyrl-RS" i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1.</a:t>
            </a:r>
            <a:r>
              <a:rPr lang="sr-Cyrl-RS" dirty="0" smtClean="0">
                <a:solidFill>
                  <a:schemeClr val="tx1"/>
                </a:solidFill>
              </a:rPr>
              <a:t>За коју вредност </a:t>
            </a:r>
            <a:r>
              <a:rPr lang="sr-Latn-RS" dirty="0" smtClean="0">
                <a:solidFill>
                  <a:srgbClr val="002060"/>
                </a:solidFill>
              </a:rPr>
              <a:t>m</a:t>
            </a:r>
            <a:r>
              <a:rPr lang="sr-Cyrl-RS" dirty="0" smtClean="0">
                <a:solidFill>
                  <a:schemeClr val="tx1"/>
                </a:solidFill>
              </a:rPr>
              <a:t> израз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добија вредност        ?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</a:t>
            </a:r>
            <a:r>
              <a:rPr lang="sr-Cyrl-RS" dirty="0" smtClean="0">
                <a:solidFill>
                  <a:srgbClr val="002060"/>
                </a:solidFill>
              </a:rPr>
              <a:t>2. </a:t>
            </a:r>
            <a:r>
              <a:rPr lang="sr-Cyrl-RS" dirty="0" smtClean="0">
                <a:solidFill>
                  <a:schemeClr val="tx1"/>
                </a:solidFill>
              </a:rPr>
              <a:t>Одреди број који помножен збиром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бројева                    даје двадесети део броја 17.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</a:t>
            </a:r>
            <a:r>
              <a:rPr lang="sr-Cyrl-RS" dirty="0" smtClean="0">
                <a:solidFill>
                  <a:srgbClr val="002060"/>
                </a:solidFill>
              </a:rPr>
              <a:t>3.</a:t>
            </a:r>
            <a:r>
              <a:rPr lang="sr-Cyrl-RS" dirty="0" smtClean="0">
                <a:solidFill>
                  <a:schemeClr val="tx1"/>
                </a:solidFill>
              </a:rPr>
              <a:t> Отац је 25 година старији од ћерке, 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ћеркине године чине     очевих година.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Колико свако од њих има година ?</a:t>
            </a:r>
            <a:endParaRPr lang="sr-Cyrl-RS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142984"/>
            <a:ext cx="3190078" cy="714380"/>
          </a:xfrm>
          <a:prstGeom prst="rect">
            <a:avLst/>
          </a:prstGeom>
          <a:ln w="9525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5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1643050"/>
            <a:ext cx="571504" cy="65723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 descr="5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2928934"/>
            <a:ext cx="1500198" cy="69924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icture 6" descr="5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4714884"/>
            <a:ext cx="285752" cy="714381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8" name="Right Arrow 7"/>
          <p:cNvSpPr/>
          <p:nvPr/>
        </p:nvSpPr>
        <p:spPr>
          <a:xfrm>
            <a:off x="5572132" y="6000768"/>
            <a:ext cx="2428892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286512" y="6215082"/>
            <a:ext cx="2428892" cy="28575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593A-CBB0-4E3F-97EB-85C4CEF91D5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071538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</a:p>
          <a:p>
            <a:pPr>
              <a:buNone/>
            </a:pPr>
            <a:r>
              <a:rPr lang="sr-Cyrl-RS" dirty="0" smtClean="0"/>
              <a:t>   </a:t>
            </a:r>
            <a:r>
              <a:rPr lang="sr-Cyrl-RS" dirty="0" smtClean="0">
                <a:solidFill>
                  <a:srgbClr val="002060"/>
                </a:solidFill>
              </a:rPr>
              <a:t>4.</a:t>
            </a:r>
            <a:r>
              <a:rPr lang="sr-Cyrl-RS" dirty="0" smtClean="0"/>
              <a:t> Цена килограма јагода је 128,25 динара,</a:t>
            </a:r>
          </a:p>
          <a:p>
            <a:pPr>
              <a:buNone/>
            </a:pPr>
            <a:r>
              <a:rPr lang="sr-Cyrl-RS" dirty="0" smtClean="0"/>
              <a:t>а трешања 85,5 динара. Ако је Марина </a:t>
            </a:r>
          </a:p>
          <a:p>
            <a:pPr>
              <a:buNone/>
            </a:pPr>
            <a:r>
              <a:rPr lang="sr-Cyrl-RS" dirty="0" smtClean="0"/>
              <a:t>купила 800 грама јагода више него </a:t>
            </a:r>
          </a:p>
          <a:p>
            <a:pPr>
              <a:buNone/>
            </a:pPr>
            <a:r>
              <a:rPr lang="sr-Cyrl-RS" dirty="0" smtClean="0"/>
              <a:t>трешања</a:t>
            </a:r>
            <a:r>
              <a:rPr lang="sr-Cyrl-RS" smtClean="0"/>
              <a:t>, а рачун </a:t>
            </a:r>
            <a:r>
              <a:rPr lang="sr-Cyrl-RS" dirty="0" smtClean="0"/>
              <a:t>је износио 530,1 динар,</a:t>
            </a:r>
          </a:p>
          <a:p>
            <a:pPr>
              <a:buNone/>
            </a:pPr>
            <a:r>
              <a:rPr lang="sr-Cyrl-RS" dirty="0" smtClean="0"/>
              <a:t>колико је трешања купила Марина?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</a:t>
            </a:r>
            <a:r>
              <a:rPr lang="sr-Cyrl-RS" dirty="0" smtClean="0">
                <a:solidFill>
                  <a:srgbClr val="002060"/>
                </a:solidFill>
              </a:rPr>
              <a:t>5. </a:t>
            </a:r>
            <a:r>
              <a:rPr lang="sr-Cyrl-RS" dirty="0" smtClean="0"/>
              <a:t>Софија је скувала 1,5 литара чаја. Колико</a:t>
            </a:r>
          </a:p>
          <a:p>
            <a:pPr>
              <a:buNone/>
            </a:pPr>
            <a:r>
              <a:rPr lang="sr-Cyrl-RS" dirty="0" smtClean="0"/>
              <a:t>највише шоља од 2 </a:t>
            </a:r>
            <a:r>
              <a:rPr lang="sr-Latn-RS" dirty="0" smtClean="0"/>
              <a:t>dl</a:t>
            </a:r>
            <a:r>
              <a:rPr lang="sr-Cyrl-RS" dirty="0" smtClean="0"/>
              <a:t> може напунити тим </a:t>
            </a:r>
          </a:p>
          <a:p>
            <a:pPr>
              <a:buNone/>
            </a:pPr>
            <a:r>
              <a:rPr lang="sr-Cyrl-RS" dirty="0" smtClean="0"/>
              <a:t>чајем?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0" y="5715016"/>
            <a:ext cx="2428892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500694" y="5929330"/>
            <a:ext cx="2428892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215074" y="6143644"/>
            <a:ext cx="2428892" cy="28575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593A-CBB0-4E3F-97EB-85C4CEF91D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5786" y="6143644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15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sr-Cyrl-RS" i="1" u="sng" dirty="0" smtClean="0">
                <a:solidFill>
                  <a:srgbClr val="002060"/>
                </a:solidFill>
              </a:rPr>
              <a:t>Решења задатака </a:t>
            </a:r>
            <a:endParaRPr lang="en-US" i="1" u="sng" dirty="0">
              <a:solidFill>
                <a:srgbClr val="002060"/>
              </a:solidFill>
            </a:endParaRPr>
          </a:p>
        </p:txBody>
      </p:sp>
      <p:pic>
        <p:nvPicPr>
          <p:cNvPr id="4" name="Picture 3" descr="5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214422"/>
            <a:ext cx="4857784" cy="4970756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5" name="Cloud Callout 4"/>
          <p:cNvSpPr/>
          <p:nvPr/>
        </p:nvSpPr>
        <p:spPr>
          <a:xfrm>
            <a:off x="5715008" y="3786190"/>
            <a:ext cx="2857520" cy="2428892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i="1" dirty="0" smtClean="0">
                <a:solidFill>
                  <a:srgbClr val="C00000"/>
                </a:solidFill>
              </a:rPr>
              <a:t>До нараедног часа, </a:t>
            </a:r>
          </a:p>
          <a:p>
            <a:pPr algn="ctr"/>
            <a:r>
              <a:rPr lang="sr-Cyrl-RS" i="1" dirty="0">
                <a:solidFill>
                  <a:srgbClr val="C00000"/>
                </a:solidFill>
              </a:rPr>
              <a:t>с</a:t>
            </a:r>
            <a:r>
              <a:rPr lang="sr-Cyrl-RS" i="1" dirty="0" smtClean="0">
                <a:solidFill>
                  <a:srgbClr val="C00000"/>
                </a:solidFill>
              </a:rPr>
              <a:t>рдачан поздрав, </a:t>
            </a:r>
          </a:p>
          <a:p>
            <a:pPr algn="ctr"/>
            <a:r>
              <a:rPr lang="sr-Cyrl-RS" i="1" dirty="0" smtClean="0">
                <a:solidFill>
                  <a:srgbClr val="C00000"/>
                </a:solidFill>
              </a:rPr>
              <a:t>ваше наставнице Јована и Марија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6" name="Picture 5" descr="m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12508">
            <a:off x="5752742" y="1584703"/>
            <a:ext cx="2884315" cy="1488184"/>
          </a:xfrm>
          <a:prstGeom prst="roundRect">
            <a:avLst>
              <a:gd name="adj" fmla="val 16667"/>
            </a:avLst>
          </a:prstGeom>
          <a:ln w="28575">
            <a:solidFill>
              <a:srgbClr val="00B0F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593A-CBB0-4E3F-97EB-85C4CEF91D5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0034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</TotalTime>
  <Words>225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Примена једначина и неједначина - утврђивање -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једначина и неједначина - утврђивање -</dc:title>
  <dc:creator>Marija</dc:creator>
  <cp:lastModifiedBy>Marija</cp:lastModifiedBy>
  <cp:revision>6</cp:revision>
  <dcterms:created xsi:type="dcterms:W3CDTF">2020-05-11T19:36:34Z</dcterms:created>
  <dcterms:modified xsi:type="dcterms:W3CDTF">2020-05-11T20:22:50Z</dcterms:modified>
</cp:coreProperties>
</file>